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oboto"/>
      <p:regular r:id="rId16"/>
      <p:bold r:id="rId17"/>
      <p:italic r:id="rId18"/>
      <p:boldItalic r:id="rId19"/>
    </p:embeddedFont>
    <p:embeddedFont>
      <p:font typeface="Merriweather"/>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erriweather-regular.fntdata"/><Relationship Id="rId11" Type="http://schemas.openxmlformats.org/officeDocument/2006/relationships/slide" Target="slides/slide6.xml"/><Relationship Id="rId22" Type="http://schemas.openxmlformats.org/officeDocument/2006/relationships/font" Target="fonts/Merriweather-italic.fntdata"/><Relationship Id="rId10" Type="http://schemas.openxmlformats.org/officeDocument/2006/relationships/slide" Target="slides/slide5.xml"/><Relationship Id="rId21" Type="http://schemas.openxmlformats.org/officeDocument/2006/relationships/font" Target="fonts/Merriweather-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Merriweather-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bold.fntdata"/><Relationship Id="rId16" Type="http://schemas.openxmlformats.org/officeDocument/2006/relationships/font" Target="fonts/Roboto-regular.fntdata"/><Relationship Id="rId5" Type="http://schemas.openxmlformats.org/officeDocument/2006/relationships/notesMaster" Target="notesMasters/notesMaster1.xml"/><Relationship Id="rId19" Type="http://schemas.openxmlformats.org/officeDocument/2006/relationships/font" Target="fonts/Roboto-boldItalic.fntdata"/><Relationship Id="rId6" Type="http://schemas.openxmlformats.org/officeDocument/2006/relationships/slide" Target="slides/slide1.xml"/><Relationship Id="rId18" Type="http://schemas.openxmlformats.org/officeDocument/2006/relationships/font" Target="fonts/Robot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57f7f8f4ef_0_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57f7f8f4ef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57f7f8f4ef_0_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57f7f8f4ef_0_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57f7f8f4ef_0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57f7f8f4ef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57f7f8f4ef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57f7f8f4ef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57f7f8f4ef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57f7f8f4ef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57f7f8f4ef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57f7f8f4ef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57f7f8f4ef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57f7f8f4ef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57f7f8f4ef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57f7f8f4ef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57f7f8f4ef_0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57f7f8f4ef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nitrc.org/projects/auto_eacsf/"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Automatic Extra Axial CerebroSpinal Fluid (Auto EACSF)</a:t>
            </a:r>
            <a:endParaRPr/>
          </a:p>
        </p:txBody>
      </p:sp>
      <p:sp>
        <p:nvSpPr>
          <p:cNvPr id="65" name="Google Shape;65;p13"/>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Tutorial on how to use the tool</a:t>
            </a:r>
            <a:endParaRPr/>
          </a:p>
        </p:txBody>
      </p:sp>
      <p:sp>
        <p:nvSpPr>
          <p:cNvPr id="66" name="Google Shape;66;p13"/>
          <p:cNvSpPr txBox="1"/>
          <p:nvPr>
            <p:ph idx="1" type="subTitle"/>
          </p:nvPr>
        </p:nvSpPr>
        <p:spPr>
          <a:xfrm>
            <a:off x="4780300" y="4135010"/>
            <a:ext cx="4242600" cy="73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Author : Arthur Le Maout</a:t>
            </a:r>
            <a:endParaRPr/>
          </a:p>
          <a:p>
            <a:pPr indent="0" lvl="0" marL="0" rtl="0" algn="l">
              <a:spcBef>
                <a:spcPts val="0"/>
              </a:spcBef>
              <a:spcAft>
                <a:spcPts val="0"/>
              </a:spcAft>
              <a:buNone/>
            </a:pPr>
            <a:r>
              <a:rPr lang="fr"/>
              <a:t>Contact : alemaout@mail.unc.edu</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Google Shape;71;p14"/>
          <p:cNvSpPr txBox="1"/>
          <p:nvPr>
            <p:ph type="title"/>
          </p:nvPr>
        </p:nvSpPr>
        <p:spPr>
          <a:xfrm>
            <a:off x="311725" y="2723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2400"/>
              <a:t>How to get Auto EACSF</a:t>
            </a:r>
            <a:endParaRPr sz="2400"/>
          </a:p>
        </p:txBody>
      </p:sp>
      <p:sp>
        <p:nvSpPr>
          <p:cNvPr id="72" name="Google Shape;72;p14"/>
          <p:cNvSpPr txBox="1"/>
          <p:nvPr>
            <p:ph idx="1" type="body"/>
          </p:nvPr>
        </p:nvSpPr>
        <p:spPr>
          <a:xfrm>
            <a:off x="4644675" y="321750"/>
            <a:ext cx="4166400" cy="51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t>Image below : the Auto_EACSF NITRC page</a:t>
            </a:r>
            <a:endParaRPr/>
          </a:p>
        </p:txBody>
      </p:sp>
      <p:sp>
        <p:nvSpPr>
          <p:cNvPr id="73" name="Google Shape;73;p14"/>
          <p:cNvSpPr txBox="1"/>
          <p:nvPr>
            <p:ph idx="1" type="body"/>
          </p:nvPr>
        </p:nvSpPr>
        <p:spPr>
          <a:xfrm>
            <a:off x="81775" y="953125"/>
            <a:ext cx="4166400" cy="211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lt1"/>
                </a:solidFill>
              </a:rPr>
              <a:t>Download available on NITRC :</a:t>
            </a:r>
            <a:br>
              <a:rPr lang="fr">
                <a:solidFill>
                  <a:schemeClr val="lt1"/>
                </a:solidFill>
              </a:rPr>
            </a:br>
            <a:r>
              <a:rPr lang="fr" u="sng">
                <a:solidFill>
                  <a:schemeClr val="hlink"/>
                </a:solidFill>
                <a:hlinkClick r:id="rId3"/>
              </a:rPr>
              <a:t>https://www.nitrc.org/projects/auto_eacsf/</a:t>
            </a:r>
            <a:br>
              <a:rPr lang="fr">
                <a:solidFill>
                  <a:schemeClr val="lt1"/>
                </a:solidFill>
              </a:rPr>
            </a:br>
            <a:r>
              <a:rPr lang="fr">
                <a:solidFill>
                  <a:schemeClr val="lt1"/>
                </a:solidFill>
              </a:rPr>
              <a:t>Be sure to get the latest version.</a:t>
            </a:r>
            <a:endParaRPr>
              <a:solidFill>
                <a:schemeClr val="lt1"/>
              </a:solidFill>
            </a:endParaRPr>
          </a:p>
          <a:p>
            <a:pPr indent="0" lvl="0" marL="0" rtl="0" algn="l">
              <a:spcBef>
                <a:spcPts val="1600"/>
              </a:spcBef>
              <a:spcAft>
                <a:spcPts val="1600"/>
              </a:spcAft>
              <a:buNone/>
            </a:pPr>
            <a:r>
              <a:rPr lang="fr">
                <a:solidFill>
                  <a:schemeClr val="lt1"/>
                </a:solidFill>
              </a:rPr>
              <a:t>After downloading the zip file, extract it in your working folder then follow the instructions in the README.txt file.</a:t>
            </a:r>
            <a:endParaRPr>
              <a:solidFill>
                <a:schemeClr val="lt1"/>
              </a:solidFill>
            </a:endParaRPr>
          </a:p>
        </p:txBody>
      </p:sp>
      <p:pic>
        <p:nvPicPr>
          <p:cNvPr id="74" name="Google Shape;74;p14"/>
          <p:cNvPicPr preferRelativeResize="0"/>
          <p:nvPr/>
        </p:nvPicPr>
        <p:blipFill>
          <a:blip r:embed="rId4">
            <a:alphaModFix/>
          </a:blip>
          <a:stretch>
            <a:fillRect/>
          </a:stretch>
        </p:blipFill>
        <p:spPr>
          <a:xfrm>
            <a:off x="4346987" y="1135275"/>
            <a:ext cx="4761775" cy="2872950"/>
          </a:xfrm>
          <a:prstGeom prst="rect">
            <a:avLst/>
          </a:prstGeom>
          <a:noFill/>
          <a:ln>
            <a:noFill/>
          </a:ln>
        </p:spPr>
      </p:pic>
      <p:sp>
        <p:nvSpPr>
          <p:cNvPr id="75" name="Google Shape;75;p14"/>
          <p:cNvSpPr/>
          <p:nvPr/>
        </p:nvSpPr>
        <p:spPr>
          <a:xfrm>
            <a:off x="5582200" y="3604900"/>
            <a:ext cx="1366800" cy="3687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4"/>
          <p:cNvSpPr txBox="1"/>
          <p:nvPr/>
        </p:nvSpPr>
        <p:spPr>
          <a:xfrm>
            <a:off x="5792025" y="4008225"/>
            <a:ext cx="3662100" cy="4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100">
                <a:latin typeface="Roboto"/>
                <a:ea typeface="Roboto"/>
                <a:cs typeface="Roboto"/>
                <a:sym typeface="Roboto"/>
              </a:rPr>
              <a:t>Click here to download</a:t>
            </a:r>
            <a:endParaRPr sz="1100">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5"/>
          <p:cNvSpPr txBox="1"/>
          <p:nvPr>
            <p:ph type="title"/>
          </p:nvPr>
        </p:nvSpPr>
        <p:spPr>
          <a:xfrm>
            <a:off x="311725" y="2723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2400"/>
              <a:t>General overview</a:t>
            </a:r>
            <a:endParaRPr sz="2400"/>
          </a:p>
        </p:txBody>
      </p:sp>
      <p:sp>
        <p:nvSpPr>
          <p:cNvPr id="82" name="Google Shape;82;p15"/>
          <p:cNvSpPr txBox="1"/>
          <p:nvPr>
            <p:ph idx="1" type="body"/>
          </p:nvPr>
        </p:nvSpPr>
        <p:spPr>
          <a:xfrm>
            <a:off x="4644675" y="321750"/>
            <a:ext cx="4166400" cy="51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t>Image below : Auto EACSF window at execution</a:t>
            </a:r>
            <a:endParaRPr/>
          </a:p>
        </p:txBody>
      </p:sp>
      <p:pic>
        <p:nvPicPr>
          <p:cNvPr id="83" name="Google Shape;83;p15"/>
          <p:cNvPicPr preferRelativeResize="0"/>
          <p:nvPr/>
        </p:nvPicPr>
        <p:blipFill>
          <a:blip r:embed="rId3">
            <a:alphaModFix/>
          </a:blip>
          <a:stretch>
            <a:fillRect/>
          </a:stretch>
        </p:blipFill>
        <p:spPr>
          <a:xfrm>
            <a:off x="4343425" y="840450"/>
            <a:ext cx="4768900" cy="3462599"/>
          </a:xfrm>
          <a:prstGeom prst="rect">
            <a:avLst/>
          </a:prstGeom>
          <a:noFill/>
          <a:ln>
            <a:noFill/>
          </a:ln>
        </p:spPr>
      </p:pic>
      <p:sp>
        <p:nvSpPr>
          <p:cNvPr id="84" name="Google Shape;84;p15"/>
          <p:cNvSpPr txBox="1"/>
          <p:nvPr>
            <p:ph idx="1" type="body"/>
          </p:nvPr>
        </p:nvSpPr>
        <p:spPr>
          <a:xfrm>
            <a:off x="81775" y="953125"/>
            <a:ext cx="4166400" cy="211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lt1"/>
                </a:solidFill>
              </a:rPr>
              <a:t>Purpose of the software :</a:t>
            </a:r>
            <a:endParaRPr>
              <a:solidFill>
                <a:schemeClr val="lt1"/>
              </a:solidFill>
            </a:endParaRPr>
          </a:p>
          <a:p>
            <a:pPr indent="0" lvl="0" marL="0" rtl="0" algn="l">
              <a:spcBef>
                <a:spcPts val="1600"/>
              </a:spcBef>
              <a:spcAft>
                <a:spcPts val="0"/>
              </a:spcAft>
              <a:buNone/>
            </a:pPr>
            <a:r>
              <a:rPr lang="fr">
                <a:solidFill>
                  <a:schemeClr val="lt1"/>
                </a:solidFill>
              </a:rPr>
              <a:t>From T1 only or T1 and T2 MRI images of the brain, the tool extracts the area that corresponds to the external cerebrospinal fluid.</a:t>
            </a:r>
            <a:endParaRPr>
              <a:solidFill>
                <a:schemeClr val="lt1"/>
              </a:solidFill>
            </a:endParaRPr>
          </a:p>
          <a:p>
            <a:pPr indent="0" lvl="0" marL="0" rtl="0" algn="l">
              <a:spcBef>
                <a:spcPts val="1600"/>
              </a:spcBef>
              <a:spcAft>
                <a:spcPts val="1600"/>
              </a:spcAft>
              <a:buNone/>
            </a:pPr>
            <a:r>
              <a:rPr lang="fr">
                <a:solidFill>
                  <a:schemeClr val="lt1"/>
                </a:solidFill>
              </a:rPr>
              <a:t>For faster computation you can provide a brain segmentation, a brain mask and a ventricle mask, that will be automatically generated if not provided.</a:t>
            </a:r>
            <a:endParaRPr>
              <a:solidFill>
                <a:schemeClr val="lt1"/>
              </a:solidFill>
            </a:endParaRPr>
          </a:p>
        </p:txBody>
      </p:sp>
      <p:sp>
        <p:nvSpPr>
          <p:cNvPr id="85" name="Google Shape;85;p15"/>
          <p:cNvSpPr/>
          <p:nvPr/>
        </p:nvSpPr>
        <p:spPr>
          <a:xfrm>
            <a:off x="4787450" y="1347875"/>
            <a:ext cx="1150800" cy="2988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txBox="1"/>
          <p:nvPr/>
        </p:nvSpPr>
        <p:spPr>
          <a:xfrm>
            <a:off x="5601275" y="1138200"/>
            <a:ext cx="2721300" cy="3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100">
                <a:latin typeface="Roboto"/>
                <a:ea typeface="Roboto"/>
                <a:cs typeface="Roboto"/>
                <a:sym typeface="Roboto"/>
              </a:rPr>
              <a:t>Click here to load T1 image</a:t>
            </a:r>
            <a:endParaRPr sz="1100">
              <a:latin typeface="Roboto"/>
              <a:ea typeface="Roboto"/>
              <a:cs typeface="Roboto"/>
              <a:sym typeface="Roboto"/>
            </a:endParaRPr>
          </a:p>
        </p:txBody>
      </p:sp>
      <p:cxnSp>
        <p:nvCxnSpPr>
          <p:cNvPr id="87" name="Google Shape;87;p15"/>
          <p:cNvCxnSpPr/>
          <p:nvPr/>
        </p:nvCxnSpPr>
        <p:spPr>
          <a:xfrm rot="10800000">
            <a:off x="7445175" y="1506775"/>
            <a:ext cx="508500" cy="457800"/>
          </a:xfrm>
          <a:prstGeom prst="straightConnector1">
            <a:avLst/>
          </a:prstGeom>
          <a:noFill/>
          <a:ln cap="flat" cmpd="sng" w="9525">
            <a:solidFill>
              <a:srgbClr val="FF0000"/>
            </a:solidFill>
            <a:prstDash val="solid"/>
            <a:round/>
            <a:headEnd len="med" w="med" type="none"/>
            <a:tailEnd len="med" w="med" type="triangle"/>
          </a:ln>
        </p:spPr>
      </p:cxnSp>
      <p:sp>
        <p:nvSpPr>
          <p:cNvPr id="88" name="Google Shape;88;p15"/>
          <p:cNvSpPr txBox="1"/>
          <p:nvPr/>
        </p:nvSpPr>
        <p:spPr>
          <a:xfrm>
            <a:off x="6936425" y="1913700"/>
            <a:ext cx="2124900" cy="3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100">
                <a:latin typeface="Roboto"/>
                <a:ea typeface="Roboto"/>
                <a:cs typeface="Roboto"/>
                <a:sym typeface="Roboto"/>
              </a:rPr>
              <a:t>The file’s path will appear here</a:t>
            </a:r>
            <a:endParaRPr sz="1100">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6"/>
          <p:cNvSpPr txBox="1"/>
          <p:nvPr>
            <p:ph type="title"/>
          </p:nvPr>
        </p:nvSpPr>
        <p:spPr>
          <a:xfrm>
            <a:off x="311725" y="2723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2400"/>
              <a:t>Step 1: Provide the input data</a:t>
            </a:r>
            <a:endParaRPr sz="2400"/>
          </a:p>
        </p:txBody>
      </p:sp>
      <p:sp>
        <p:nvSpPr>
          <p:cNvPr id="94" name="Google Shape;94;p16"/>
          <p:cNvSpPr txBox="1"/>
          <p:nvPr>
            <p:ph idx="1" type="body"/>
          </p:nvPr>
        </p:nvSpPr>
        <p:spPr>
          <a:xfrm>
            <a:off x="4644675" y="242475"/>
            <a:ext cx="4166400" cy="51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t>Image below : the input tab after clicking on one of the inputs buttons</a:t>
            </a:r>
            <a:endParaRPr/>
          </a:p>
        </p:txBody>
      </p:sp>
      <p:sp>
        <p:nvSpPr>
          <p:cNvPr id="95" name="Google Shape;95;p16"/>
          <p:cNvSpPr txBox="1"/>
          <p:nvPr>
            <p:ph idx="1" type="body"/>
          </p:nvPr>
        </p:nvSpPr>
        <p:spPr>
          <a:xfrm>
            <a:off x="81775" y="1284000"/>
            <a:ext cx="4166400" cy="211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lt1"/>
                </a:solidFill>
              </a:rPr>
              <a:t>Each buttons from T1 image to Output Directory allows you to navigate throw your computer’s folder to select the corresponding files or folder. Only T1 image is strictly required.</a:t>
            </a:r>
            <a:endParaRPr>
              <a:solidFill>
                <a:schemeClr val="lt1"/>
              </a:solidFill>
            </a:endParaRPr>
          </a:p>
          <a:p>
            <a:pPr indent="0" lvl="0" marL="0" rtl="0" algn="l">
              <a:spcBef>
                <a:spcPts val="1600"/>
              </a:spcBef>
              <a:spcAft>
                <a:spcPts val="1600"/>
              </a:spcAft>
              <a:buNone/>
            </a:pPr>
            <a:r>
              <a:rPr lang="fr">
                <a:solidFill>
                  <a:schemeClr val="lt1"/>
                </a:solidFill>
              </a:rPr>
              <a:t>If not Output Directory is given, the outputs will be produce in the execution folder.</a:t>
            </a:r>
            <a:endParaRPr>
              <a:solidFill>
                <a:schemeClr val="lt1"/>
              </a:solidFill>
            </a:endParaRPr>
          </a:p>
        </p:txBody>
      </p:sp>
      <p:pic>
        <p:nvPicPr>
          <p:cNvPr id="96" name="Google Shape;96;p16"/>
          <p:cNvPicPr preferRelativeResize="0"/>
          <p:nvPr/>
        </p:nvPicPr>
        <p:blipFill>
          <a:blip r:embed="rId3">
            <a:alphaModFix/>
          </a:blip>
          <a:stretch>
            <a:fillRect/>
          </a:stretch>
        </p:blipFill>
        <p:spPr>
          <a:xfrm>
            <a:off x="4338150" y="833975"/>
            <a:ext cx="4779450" cy="347554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17"/>
          <p:cNvSpPr txBox="1"/>
          <p:nvPr>
            <p:ph type="title"/>
          </p:nvPr>
        </p:nvSpPr>
        <p:spPr>
          <a:xfrm>
            <a:off x="311725" y="2723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2400"/>
              <a:t>Step 2: Reference alignment and skull stripping parameters</a:t>
            </a:r>
            <a:endParaRPr sz="2400"/>
          </a:p>
        </p:txBody>
      </p:sp>
      <p:pic>
        <p:nvPicPr>
          <p:cNvPr id="102" name="Google Shape;102;p17"/>
          <p:cNvPicPr preferRelativeResize="0"/>
          <p:nvPr/>
        </p:nvPicPr>
        <p:blipFill>
          <a:blip r:embed="rId3">
            <a:alphaModFix/>
          </a:blip>
          <a:stretch>
            <a:fillRect/>
          </a:stretch>
        </p:blipFill>
        <p:spPr>
          <a:xfrm>
            <a:off x="4343313" y="817013"/>
            <a:ext cx="4769124" cy="3466424"/>
          </a:xfrm>
          <a:prstGeom prst="rect">
            <a:avLst/>
          </a:prstGeom>
          <a:noFill/>
          <a:ln>
            <a:noFill/>
          </a:ln>
        </p:spPr>
      </p:pic>
      <p:sp>
        <p:nvSpPr>
          <p:cNvPr id="103" name="Google Shape;103;p17"/>
          <p:cNvSpPr txBox="1"/>
          <p:nvPr>
            <p:ph idx="1" type="body"/>
          </p:nvPr>
        </p:nvSpPr>
        <p:spPr>
          <a:xfrm>
            <a:off x="81775" y="1608275"/>
            <a:ext cx="4166400" cy="211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lt1"/>
                </a:solidFill>
              </a:rPr>
              <a:t>If your data is not aligned, the tool can put it into a reference space if you provide a reference atlas file.</a:t>
            </a:r>
            <a:endParaRPr>
              <a:solidFill>
                <a:schemeClr val="lt1"/>
              </a:solidFill>
            </a:endParaRPr>
          </a:p>
          <a:p>
            <a:pPr indent="0" lvl="0" marL="0" rtl="0" algn="l">
              <a:spcBef>
                <a:spcPts val="1600"/>
              </a:spcBef>
              <a:spcAft>
                <a:spcPts val="1600"/>
              </a:spcAft>
              <a:buNone/>
            </a:pPr>
            <a:r>
              <a:rPr lang="fr">
                <a:solidFill>
                  <a:schemeClr val="lt1"/>
                </a:solidFill>
              </a:rPr>
              <a:t>If you did not provide a brain mask, you can chose to perform automatic skull stripping by checking the checkbox and providing an atlas folder*. You can then select the atlases you want to use from your folder. </a:t>
            </a:r>
            <a:endParaRPr>
              <a:solidFill>
                <a:schemeClr val="lt1"/>
              </a:solidFill>
            </a:endParaRPr>
          </a:p>
        </p:txBody>
      </p:sp>
      <p:sp>
        <p:nvSpPr>
          <p:cNvPr id="104" name="Google Shape;104;p17"/>
          <p:cNvSpPr txBox="1"/>
          <p:nvPr/>
        </p:nvSpPr>
        <p:spPr>
          <a:xfrm>
            <a:off x="425125" y="4272975"/>
            <a:ext cx="3509100" cy="6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100">
                <a:solidFill>
                  <a:srgbClr val="FFFFFF"/>
                </a:solidFill>
                <a:latin typeface="Roboto"/>
                <a:ea typeface="Roboto"/>
                <a:cs typeface="Roboto"/>
                <a:sym typeface="Roboto"/>
              </a:rPr>
              <a:t>* You must respect the file name convention : [atlas_name]_brainmask.nrrd ; [atlas_name]_T1.nrrd ; [atlas_name]_T2.nrrd</a:t>
            </a:r>
            <a:endParaRPr sz="1100">
              <a:solidFill>
                <a:srgbClr val="FFFFFF"/>
              </a:solidFill>
              <a:latin typeface="Roboto"/>
              <a:ea typeface="Roboto"/>
              <a:cs typeface="Roboto"/>
              <a:sym typeface="Roboto"/>
            </a:endParaRPr>
          </a:p>
        </p:txBody>
      </p:sp>
      <p:sp>
        <p:nvSpPr>
          <p:cNvPr id="105" name="Google Shape;105;p17"/>
          <p:cNvSpPr txBox="1"/>
          <p:nvPr>
            <p:ph idx="1" type="body"/>
          </p:nvPr>
        </p:nvSpPr>
        <p:spPr>
          <a:xfrm>
            <a:off x="4496350" y="321750"/>
            <a:ext cx="4489200" cy="51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t>Image below : reference alignment and skull stripping tab</a:t>
            </a:r>
            <a:endParaRPr/>
          </a:p>
        </p:txBody>
      </p:sp>
      <p:cxnSp>
        <p:nvCxnSpPr>
          <p:cNvPr id="106" name="Google Shape;106;p17"/>
          <p:cNvCxnSpPr/>
          <p:nvPr/>
        </p:nvCxnSpPr>
        <p:spPr>
          <a:xfrm flipH="1">
            <a:off x="5664725" y="1392375"/>
            <a:ext cx="591300" cy="63600"/>
          </a:xfrm>
          <a:prstGeom prst="straightConnector1">
            <a:avLst/>
          </a:prstGeom>
          <a:noFill/>
          <a:ln cap="flat" cmpd="sng" w="9525">
            <a:solidFill>
              <a:srgbClr val="FF0000"/>
            </a:solidFill>
            <a:prstDash val="solid"/>
            <a:round/>
            <a:headEnd len="med" w="med" type="none"/>
            <a:tailEnd len="med" w="med" type="triangle"/>
          </a:ln>
        </p:spPr>
      </p:cxnSp>
      <p:sp>
        <p:nvSpPr>
          <p:cNvPr id="107" name="Google Shape;107;p17"/>
          <p:cNvSpPr txBox="1"/>
          <p:nvPr/>
        </p:nvSpPr>
        <p:spPr>
          <a:xfrm>
            <a:off x="5429600" y="1125450"/>
            <a:ext cx="3267900" cy="17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100">
                <a:latin typeface="Roboto"/>
                <a:ea typeface="Roboto"/>
                <a:cs typeface="Roboto"/>
                <a:sym typeface="Roboto"/>
              </a:rPr>
              <a:t>Select this option to perform the rigid registration</a:t>
            </a:r>
            <a:endParaRPr sz="1100">
              <a:latin typeface="Roboto"/>
              <a:ea typeface="Roboto"/>
              <a:cs typeface="Roboto"/>
              <a:sym typeface="Roboto"/>
            </a:endParaRPr>
          </a:p>
        </p:txBody>
      </p:sp>
      <p:sp>
        <p:nvSpPr>
          <p:cNvPr id="108" name="Google Shape;108;p17"/>
          <p:cNvSpPr/>
          <p:nvPr/>
        </p:nvSpPr>
        <p:spPr>
          <a:xfrm>
            <a:off x="4673025" y="1392375"/>
            <a:ext cx="915600" cy="1590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7"/>
          <p:cNvSpPr/>
          <p:nvPr/>
        </p:nvSpPr>
        <p:spPr>
          <a:xfrm>
            <a:off x="4615775" y="2148950"/>
            <a:ext cx="1157100" cy="1779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0" name="Google Shape;110;p17"/>
          <p:cNvCxnSpPr/>
          <p:nvPr/>
        </p:nvCxnSpPr>
        <p:spPr>
          <a:xfrm flipH="1">
            <a:off x="5823750" y="2085350"/>
            <a:ext cx="591300" cy="63600"/>
          </a:xfrm>
          <a:prstGeom prst="straightConnector1">
            <a:avLst/>
          </a:prstGeom>
          <a:noFill/>
          <a:ln cap="flat" cmpd="sng" w="9525">
            <a:solidFill>
              <a:srgbClr val="FF0000"/>
            </a:solidFill>
            <a:prstDash val="solid"/>
            <a:round/>
            <a:headEnd len="med" w="med" type="none"/>
            <a:tailEnd len="med" w="med" type="triangle"/>
          </a:ln>
        </p:spPr>
      </p:cxnSp>
      <p:sp>
        <p:nvSpPr>
          <p:cNvPr id="111" name="Google Shape;111;p17"/>
          <p:cNvSpPr txBox="1"/>
          <p:nvPr/>
        </p:nvSpPr>
        <p:spPr>
          <a:xfrm>
            <a:off x="4980350" y="1818425"/>
            <a:ext cx="4166400" cy="17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100">
                <a:latin typeface="Roboto"/>
                <a:ea typeface="Roboto"/>
                <a:cs typeface="Roboto"/>
                <a:sym typeface="Roboto"/>
              </a:rPr>
              <a:t>Select this option to create a brain mask if you can’t provide one</a:t>
            </a:r>
            <a:endParaRPr sz="1100">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8"/>
          <p:cNvSpPr txBox="1"/>
          <p:nvPr>
            <p:ph type="title"/>
          </p:nvPr>
        </p:nvSpPr>
        <p:spPr>
          <a:xfrm>
            <a:off x="311725" y="2723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2400"/>
              <a:t>Step 3: Tissue segmentation and ventricle masking</a:t>
            </a:r>
            <a:endParaRPr sz="2400"/>
          </a:p>
        </p:txBody>
      </p:sp>
      <p:sp>
        <p:nvSpPr>
          <p:cNvPr id="117" name="Google Shape;117;p18"/>
          <p:cNvSpPr txBox="1"/>
          <p:nvPr>
            <p:ph idx="1" type="body"/>
          </p:nvPr>
        </p:nvSpPr>
        <p:spPr>
          <a:xfrm>
            <a:off x="81775" y="1608275"/>
            <a:ext cx="4166400" cy="211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lt1"/>
                </a:solidFill>
              </a:rPr>
              <a:t>If you did not provide a tissue segmentation it must be done with the tool providing an atlas directory.</a:t>
            </a:r>
            <a:endParaRPr>
              <a:solidFill>
                <a:schemeClr val="lt1"/>
              </a:solidFill>
            </a:endParaRPr>
          </a:p>
          <a:p>
            <a:pPr indent="0" lvl="0" marL="0" rtl="0" algn="l">
              <a:spcBef>
                <a:spcPts val="1600"/>
              </a:spcBef>
              <a:spcAft>
                <a:spcPts val="1600"/>
              </a:spcAft>
              <a:buNone/>
            </a:pPr>
            <a:r>
              <a:rPr lang="fr">
                <a:solidFill>
                  <a:schemeClr val="lt1"/>
                </a:solidFill>
              </a:rPr>
              <a:t>If you wish to remove the ventricle from the CSF </a:t>
            </a:r>
            <a:r>
              <a:rPr lang="fr">
                <a:solidFill>
                  <a:schemeClr val="lt1"/>
                </a:solidFill>
              </a:rPr>
              <a:t>extraction, this will be done by checking the checkbox and providing a specific ventricle mask on the first tab and/or a template mask with the corresponding template T1.</a:t>
            </a:r>
            <a:endParaRPr>
              <a:solidFill>
                <a:schemeClr val="lt1"/>
              </a:solidFill>
            </a:endParaRPr>
          </a:p>
        </p:txBody>
      </p:sp>
      <p:sp>
        <p:nvSpPr>
          <p:cNvPr id="118" name="Google Shape;118;p18"/>
          <p:cNvSpPr txBox="1"/>
          <p:nvPr>
            <p:ph idx="1" type="body"/>
          </p:nvPr>
        </p:nvSpPr>
        <p:spPr>
          <a:xfrm>
            <a:off x="4436600" y="336175"/>
            <a:ext cx="4705200" cy="51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t>Image below : tissue segmentation and ventricle masking tab</a:t>
            </a:r>
            <a:endParaRPr/>
          </a:p>
        </p:txBody>
      </p:sp>
      <p:pic>
        <p:nvPicPr>
          <p:cNvPr id="119" name="Google Shape;119;p18"/>
          <p:cNvPicPr preferRelativeResize="0"/>
          <p:nvPr/>
        </p:nvPicPr>
        <p:blipFill>
          <a:blip r:embed="rId3">
            <a:alphaModFix/>
          </a:blip>
          <a:stretch>
            <a:fillRect/>
          </a:stretch>
        </p:blipFill>
        <p:spPr>
          <a:xfrm>
            <a:off x="4340112" y="922375"/>
            <a:ext cx="4801675" cy="3490099"/>
          </a:xfrm>
          <a:prstGeom prst="rect">
            <a:avLst/>
          </a:prstGeom>
          <a:noFill/>
          <a:ln>
            <a:noFill/>
          </a:ln>
        </p:spPr>
      </p:pic>
      <p:sp>
        <p:nvSpPr>
          <p:cNvPr id="120" name="Google Shape;120;p18"/>
          <p:cNvSpPr/>
          <p:nvPr/>
        </p:nvSpPr>
        <p:spPr>
          <a:xfrm>
            <a:off x="4564925" y="1494100"/>
            <a:ext cx="985500" cy="2415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8"/>
          <p:cNvSpPr/>
          <p:nvPr/>
        </p:nvSpPr>
        <p:spPr>
          <a:xfrm>
            <a:off x="4574525" y="2403300"/>
            <a:ext cx="966300" cy="235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2" name="Google Shape;122;p18"/>
          <p:cNvCxnSpPr/>
          <p:nvPr/>
        </p:nvCxnSpPr>
        <p:spPr>
          <a:xfrm rot="10800000">
            <a:off x="5632875" y="1608350"/>
            <a:ext cx="343500" cy="28800"/>
          </a:xfrm>
          <a:prstGeom prst="straightConnector1">
            <a:avLst/>
          </a:prstGeom>
          <a:noFill/>
          <a:ln cap="flat" cmpd="sng" w="9525">
            <a:solidFill>
              <a:srgbClr val="FF0000"/>
            </a:solidFill>
            <a:prstDash val="solid"/>
            <a:round/>
            <a:headEnd len="med" w="med" type="none"/>
            <a:tailEnd len="med" w="med" type="triangle"/>
          </a:ln>
        </p:spPr>
      </p:cxnSp>
      <p:sp>
        <p:nvSpPr>
          <p:cNvPr id="123" name="Google Shape;123;p18"/>
          <p:cNvSpPr txBox="1"/>
          <p:nvPr/>
        </p:nvSpPr>
        <p:spPr>
          <a:xfrm>
            <a:off x="5938250" y="1405100"/>
            <a:ext cx="3325200" cy="51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100">
                <a:latin typeface="Roboto"/>
                <a:ea typeface="Roboto"/>
                <a:cs typeface="Roboto"/>
                <a:sym typeface="Roboto"/>
              </a:rPr>
              <a:t>Select this option to create the tissue segmentation of the brain if you didn’t provide one</a:t>
            </a:r>
            <a:endParaRPr sz="1100">
              <a:latin typeface="Roboto"/>
              <a:ea typeface="Roboto"/>
              <a:cs typeface="Roboto"/>
              <a:sym typeface="Roboto"/>
            </a:endParaRPr>
          </a:p>
        </p:txBody>
      </p:sp>
      <p:cxnSp>
        <p:nvCxnSpPr>
          <p:cNvPr id="124" name="Google Shape;124;p18"/>
          <p:cNvCxnSpPr/>
          <p:nvPr/>
        </p:nvCxnSpPr>
        <p:spPr>
          <a:xfrm flipH="1">
            <a:off x="5623275" y="2474025"/>
            <a:ext cx="362700" cy="14700"/>
          </a:xfrm>
          <a:prstGeom prst="straightConnector1">
            <a:avLst/>
          </a:prstGeom>
          <a:noFill/>
          <a:ln cap="flat" cmpd="sng" w="9525">
            <a:solidFill>
              <a:srgbClr val="FF0000"/>
            </a:solidFill>
            <a:prstDash val="solid"/>
            <a:round/>
            <a:headEnd len="med" w="med" type="none"/>
            <a:tailEnd len="med" w="med" type="triangle"/>
          </a:ln>
        </p:spPr>
      </p:cxnSp>
      <p:sp>
        <p:nvSpPr>
          <p:cNvPr id="125" name="Google Shape;125;p18"/>
          <p:cNvSpPr txBox="1"/>
          <p:nvPr/>
        </p:nvSpPr>
        <p:spPr>
          <a:xfrm>
            <a:off x="5938250" y="2261550"/>
            <a:ext cx="3325200" cy="51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100">
                <a:latin typeface="Roboto"/>
                <a:ea typeface="Roboto"/>
                <a:cs typeface="Roboto"/>
                <a:sym typeface="Roboto"/>
              </a:rPr>
              <a:t>Select this option to remove the ventricles</a:t>
            </a:r>
            <a:endParaRPr sz="1100">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311725" y="2723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2400"/>
              <a:t>Optional step: CSF Density</a:t>
            </a:r>
            <a:endParaRPr sz="2400"/>
          </a:p>
        </p:txBody>
      </p:sp>
      <p:sp>
        <p:nvSpPr>
          <p:cNvPr id="131" name="Google Shape;131;p19"/>
          <p:cNvSpPr txBox="1"/>
          <p:nvPr>
            <p:ph idx="1" type="body"/>
          </p:nvPr>
        </p:nvSpPr>
        <p:spPr>
          <a:xfrm>
            <a:off x="81775" y="1255175"/>
            <a:ext cx="4166400" cy="21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solidFill>
                  <a:schemeClr val="lt1"/>
                </a:solidFill>
              </a:rPr>
              <a:t>If you provide in this tab the inner surfaces for both hemisphere, the tool can calculate the local density of external CSF in the brain.</a:t>
            </a:r>
            <a:endParaRPr>
              <a:solidFill>
                <a:schemeClr val="lt1"/>
              </a:solidFill>
            </a:endParaRPr>
          </a:p>
        </p:txBody>
      </p:sp>
      <p:sp>
        <p:nvSpPr>
          <p:cNvPr id="132" name="Google Shape;132;p19"/>
          <p:cNvSpPr txBox="1"/>
          <p:nvPr>
            <p:ph idx="1" type="body"/>
          </p:nvPr>
        </p:nvSpPr>
        <p:spPr>
          <a:xfrm>
            <a:off x="4496350" y="321750"/>
            <a:ext cx="4489200" cy="51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t>Image below : CSF density tab</a:t>
            </a:r>
            <a:endParaRPr/>
          </a:p>
        </p:txBody>
      </p:sp>
      <p:pic>
        <p:nvPicPr>
          <p:cNvPr id="133" name="Google Shape;133;p19"/>
          <p:cNvPicPr preferRelativeResize="0"/>
          <p:nvPr/>
        </p:nvPicPr>
        <p:blipFill>
          <a:blip r:embed="rId3">
            <a:alphaModFix/>
          </a:blip>
          <a:stretch>
            <a:fillRect/>
          </a:stretch>
        </p:blipFill>
        <p:spPr>
          <a:xfrm>
            <a:off x="4343900" y="829463"/>
            <a:ext cx="4794099" cy="34845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311725" y="2723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2400"/>
              <a:t>Final step: execution</a:t>
            </a:r>
            <a:endParaRPr sz="2400"/>
          </a:p>
        </p:txBody>
      </p:sp>
      <p:sp>
        <p:nvSpPr>
          <p:cNvPr id="139" name="Google Shape;139;p20"/>
          <p:cNvSpPr txBox="1"/>
          <p:nvPr>
            <p:ph idx="1" type="body"/>
          </p:nvPr>
        </p:nvSpPr>
        <p:spPr>
          <a:xfrm>
            <a:off x="81775" y="1255175"/>
            <a:ext cx="4166400" cy="21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solidFill>
                  <a:schemeClr val="lt1"/>
                </a:solidFill>
              </a:rPr>
              <a:t>You can now click the execution button to start the process. You can read and identify the current state of the pipeline through the output messages </a:t>
            </a:r>
            <a:r>
              <a:rPr lang="fr">
                <a:solidFill>
                  <a:schemeClr val="lt1"/>
                </a:solidFill>
              </a:rPr>
              <a:t>panel</a:t>
            </a:r>
            <a:r>
              <a:rPr lang="fr">
                <a:solidFill>
                  <a:schemeClr val="lt1"/>
                </a:solidFill>
              </a:rPr>
              <a:t> and potential errors through the errors panel.</a:t>
            </a:r>
            <a:endParaRPr>
              <a:solidFill>
                <a:schemeClr val="lt1"/>
              </a:solidFill>
            </a:endParaRPr>
          </a:p>
        </p:txBody>
      </p:sp>
      <p:sp>
        <p:nvSpPr>
          <p:cNvPr id="140" name="Google Shape;140;p20"/>
          <p:cNvSpPr txBox="1"/>
          <p:nvPr>
            <p:ph idx="1" type="body"/>
          </p:nvPr>
        </p:nvSpPr>
        <p:spPr>
          <a:xfrm>
            <a:off x="4496350" y="321750"/>
            <a:ext cx="4489200" cy="51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t>Image below : Execution tab</a:t>
            </a:r>
            <a:endParaRPr/>
          </a:p>
        </p:txBody>
      </p:sp>
      <p:pic>
        <p:nvPicPr>
          <p:cNvPr id="141" name="Google Shape;141;p20"/>
          <p:cNvPicPr preferRelativeResize="0"/>
          <p:nvPr/>
        </p:nvPicPr>
        <p:blipFill>
          <a:blip r:embed="rId3">
            <a:alphaModFix/>
          </a:blip>
          <a:stretch>
            <a:fillRect/>
          </a:stretch>
        </p:blipFill>
        <p:spPr>
          <a:xfrm>
            <a:off x="4341463" y="827688"/>
            <a:ext cx="4798976" cy="3488122"/>
          </a:xfrm>
          <a:prstGeom prst="rect">
            <a:avLst/>
          </a:prstGeom>
          <a:noFill/>
          <a:ln>
            <a:noFill/>
          </a:ln>
        </p:spPr>
      </p:pic>
      <p:sp>
        <p:nvSpPr>
          <p:cNvPr id="142" name="Google Shape;142;p20"/>
          <p:cNvSpPr/>
          <p:nvPr/>
        </p:nvSpPr>
        <p:spPr>
          <a:xfrm>
            <a:off x="6504075" y="1227075"/>
            <a:ext cx="572100" cy="2670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3" name="Google Shape;143;p20"/>
          <p:cNvCxnSpPr/>
          <p:nvPr/>
        </p:nvCxnSpPr>
        <p:spPr>
          <a:xfrm rot="10800000">
            <a:off x="7108175" y="1551450"/>
            <a:ext cx="209700" cy="146100"/>
          </a:xfrm>
          <a:prstGeom prst="straightConnector1">
            <a:avLst/>
          </a:prstGeom>
          <a:noFill/>
          <a:ln cap="flat" cmpd="sng" w="9525">
            <a:solidFill>
              <a:srgbClr val="FF0000"/>
            </a:solidFill>
            <a:prstDash val="solid"/>
            <a:round/>
            <a:headEnd len="med" w="med" type="none"/>
            <a:tailEnd len="med" w="med" type="triangle"/>
          </a:ln>
        </p:spPr>
      </p:cxnSp>
      <p:sp>
        <p:nvSpPr>
          <p:cNvPr id="144" name="Google Shape;144;p20"/>
          <p:cNvSpPr txBox="1"/>
          <p:nvPr/>
        </p:nvSpPr>
        <p:spPr>
          <a:xfrm>
            <a:off x="6300625" y="1653025"/>
            <a:ext cx="2295000" cy="51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100">
                <a:latin typeface="Roboto"/>
                <a:ea typeface="Roboto"/>
                <a:cs typeface="Roboto"/>
                <a:sym typeface="Roboto"/>
              </a:rPr>
              <a:t>Click here to start the pipeline</a:t>
            </a:r>
            <a:endParaRPr sz="1100">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1"/>
          <p:cNvSpPr txBox="1"/>
          <p:nvPr>
            <p:ph type="title"/>
          </p:nvPr>
        </p:nvSpPr>
        <p:spPr>
          <a:xfrm>
            <a:off x="311725" y="2723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2400"/>
              <a:t>Advanced display mode</a:t>
            </a:r>
            <a:endParaRPr sz="2400"/>
          </a:p>
        </p:txBody>
      </p:sp>
      <p:sp>
        <p:nvSpPr>
          <p:cNvPr id="150" name="Google Shape;150;p21"/>
          <p:cNvSpPr txBox="1"/>
          <p:nvPr>
            <p:ph idx="1" type="body"/>
          </p:nvPr>
        </p:nvSpPr>
        <p:spPr>
          <a:xfrm>
            <a:off x="81775" y="1255175"/>
            <a:ext cx="4166400" cy="211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lt1"/>
                </a:solidFill>
              </a:rPr>
              <a:t>If you click window &gt; Toggle advanced mode, two new tabs will appear.</a:t>
            </a:r>
            <a:endParaRPr>
              <a:solidFill>
                <a:schemeClr val="lt1"/>
              </a:solidFill>
            </a:endParaRPr>
          </a:p>
          <a:p>
            <a:pPr indent="0" lvl="0" marL="0" rtl="0" algn="l">
              <a:spcBef>
                <a:spcPts val="1600"/>
              </a:spcBef>
              <a:spcAft>
                <a:spcPts val="0"/>
              </a:spcAft>
              <a:buNone/>
            </a:pPr>
            <a:r>
              <a:rPr lang="fr">
                <a:solidFill>
                  <a:schemeClr val="lt1"/>
                </a:solidFill>
              </a:rPr>
              <a:t>The </a:t>
            </a:r>
            <a:r>
              <a:rPr b="1" i="1" lang="fr">
                <a:solidFill>
                  <a:schemeClr val="lt1"/>
                </a:solidFill>
              </a:rPr>
              <a:t>Executables </a:t>
            </a:r>
            <a:r>
              <a:rPr lang="fr">
                <a:solidFill>
                  <a:schemeClr val="lt1"/>
                </a:solidFill>
              </a:rPr>
              <a:t>tab allows you to set manually the paths to the external tools used by Auto EACSF.</a:t>
            </a:r>
            <a:endParaRPr>
              <a:solidFill>
                <a:schemeClr val="lt1"/>
              </a:solidFill>
            </a:endParaRPr>
          </a:p>
          <a:p>
            <a:pPr indent="0" lvl="0" marL="0" rtl="0" algn="l">
              <a:spcBef>
                <a:spcPts val="1600"/>
              </a:spcBef>
              <a:spcAft>
                <a:spcPts val="1600"/>
              </a:spcAft>
              <a:buNone/>
            </a:pPr>
            <a:r>
              <a:rPr lang="fr">
                <a:solidFill>
                  <a:schemeClr val="lt1"/>
                </a:solidFill>
              </a:rPr>
              <a:t>The </a:t>
            </a:r>
            <a:r>
              <a:rPr b="1" i="1" lang="fr">
                <a:solidFill>
                  <a:schemeClr val="lt1"/>
                </a:solidFill>
              </a:rPr>
              <a:t>ANTS Parameters </a:t>
            </a:r>
            <a:r>
              <a:rPr lang="fr">
                <a:solidFill>
                  <a:schemeClr val="lt1"/>
                </a:solidFill>
              </a:rPr>
              <a:t>allows you to set the different parameters used each time Auto EACSF will use the ANTS tool.</a:t>
            </a:r>
            <a:endParaRPr>
              <a:solidFill>
                <a:schemeClr val="lt1"/>
              </a:solidFill>
            </a:endParaRPr>
          </a:p>
        </p:txBody>
      </p:sp>
      <p:sp>
        <p:nvSpPr>
          <p:cNvPr id="151" name="Google Shape;151;p21"/>
          <p:cNvSpPr txBox="1"/>
          <p:nvPr>
            <p:ph idx="1" type="body"/>
          </p:nvPr>
        </p:nvSpPr>
        <p:spPr>
          <a:xfrm>
            <a:off x="4496350" y="321750"/>
            <a:ext cx="4489200" cy="51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t>Images below : the two new tabs of the advanced display</a:t>
            </a:r>
            <a:endParaRPr/>
          </a:p>
        </p:txBody>
      </p:sp>
      <p:pic>
        <p:nvPicPr>
          <p:cNvPr id="152" name="Google Shape;152;p21"/>
          <p:cNvPicPr preferRelativeResize="0"/>
          <p:nvPr/>
        </p:nvPicPr>
        <p:blipFill>
          <a:blip r:embed="rId3">
            <a:alphaModFix/>
          </a:blip>
          <a:stretch>
            <a:fillRect/>
          </a:stretch>
        </p:blipFill>
        <p:spPr>
          <a:xfrm>
            <a:off x="4328525" y="798275"/>
            <a:ext cx="4086525" cy="2970275"/>
          </a:xfrm>
          <a:prstGeom prst="rect">
            <a:avLst/>
          </a:prstGeom>
          <a:noFill/>
          <a:ln>
            <a:noFill/>
          </a:ln>
        </p:spPr>
      </p:pic>
      <p:pic>
        <p:nvPicPr>
          <p:cNvPr id="153" name="Google Shape;153;p21"/>
          <p:cNvPicPr preferRelativeResize="0"/>
          <p:nvPr/>
        </p:nvPicPr>
        <p:blipFill>
          <a:blip r:embed="rId4">
            <a:alphaModFix/>
          </a:blip>
          <a:stretch>
            <a:fillRect/>
          </a:stretch>
        </p:blipFill>
        <p:spPr>
          <a:xfrm>
            <a:off x="5028650" y="1680308"/>
            <a:ext cx="4086525" cy="2970318"/>
          </a:xfrm>
          <a:prstGeom prst="rect">
            <a:avLst/>
          </a:prstGeom>
          <a:noFill/>
          <a:ln>
            <a:noFill/>
          </a:ln>
        </p:spPr>
      </p:pic>
      <p:sp>
        <p:nvSpPr>
          <p:cNvPr id="154" name="Google Shape;154;p21"/>
          <p:cNvSpPr/>
          <p:nvPr/>
        </p:nvSpPr>
        <p:spPr>
          <a:xfrm>
            <a:off x="4450500" y="921900"/>
            <a:ext cx="928200" cy="2226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1"/>
          <p:cNvSpPr/>
          <p:nvPr/>
        </p:nvSpPr>
        <p:spPr>
          <a:xfrm>
            <a:off x="5162400" y="1786375"/>
            <a:ext cx="928200" cy="2226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Google Shape;160;p22"/>
          <p:cNvSpPr txBox="1"/>
          <p:nvPr>
            <p:ph type="title"/>
          </p:nvPr>
        </p:nvSpPr>
        <p:spPr>
          <a:xfrm>
            <a:off x="311725" y="2723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2400"/>
              <a:t>Saving and loading configurations</a:t>
            </a:r>
            <a:endParaRPr sz="2400"/>
          </a:p>
        </p:txBody>
      </p:sp>
      <p:sp>
        <p:nvSpPr>
          <p:cNvPr id="161" name="Google Shape;161;p22"/>
          <p:cNvSpPr txBox="1"/>
          <p:nvPr>
            <p:ph idx="1" type="body"/>
          </p:nvPr>
        </p:nvSpPr>
        <p:spPr>
          <a:xfrm>
            <a:off x="81775" y="1255175"/>
            <a:ext cx="4166400" cy="211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lt1"/>
                </a:solidFill>
              </a:rPr>
              <a:t>Auto EACSF allows you to save your configuration (paths to the files and different parameters that you set for one execution) in JSON files. You can then load them again to reproduce the execution.</a:t>
            </a:r>
            <a:endParaRPr>
              <a:solidFill>
                <a:schemeClr val="lt1"/>
              </a:solidFill>
            </a:endParaRPr>
          </a:p>
          <a:p>
            <a:pPr indent="0" lvl="0" marL="0" rtl="0" algn="l">
              <a:spcBef>
                <a:spcPts val="1600"/>
              </a:spcBef>
              <a:spcAft>
                <a:spcPts val="1600"/>
              </a:spcAft>
              <a:buNone/>
            </a:pPr>
            <a:r>
              <a:rPr lang="fr">
                <a:solidFill>
                  <a:schemeClr val="lt1"/>
                </a:solidFill>
              </a:rPr>
              <a:t>To save your settings or load saved ones, use the File menu on the top left of the window. </a:t>
            </a:r>
            <a:endParaRPr>
              <a:solidFill>
                <a:schemeClr val="lt1"/>
              </a:solidFill>
            </a:endParaRPr>
          </a:p>
        </p:txBody>
      </p:sp>
      <p:sp>
        <p:nvSpPr>
          <p:cNvPr id="162" name="Google Shape;162;p22"/>
          <p:cNvSpPr txBox="1"/>
          <p:nvPr>
            <p:ph idx="1" type="body"/>
          </p:nvPr>
        </p:nvSpPr>
        <p:spPr>
          <a:xfrm>
            <a:off x="4496350" y="321750"/>
            <a:ext cx="4489200" cy="51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t>Image below : the file menu</a:t>
            </a:r>
            <a:endParaRPr/>
          </a:p>
        </p:txBody>
      </p:sp>
      <p:pic>
        <p:nvPicPr>
          <p:cNvPr id="163" name="Google Shape;163;p22"/>
          <p:cNvPicPr preferRelativeResize="0"/>
          <p:nvPr/>
        </p:nvPicPr>
        <p:blipFill rotWithShape="1">
          <a:blip r:embed="rId3">
            <a:alphaModFix/>
          </a:blip>
          <a:srcRect b="0" l="0" r="0" t="0"/>
          <a:stretch/>
        </p:blipFill>
        <p:spPr>
          <a:xfrm>
            <a:off x="4345500" y="830625"/>
            <a:ext cx="4790900" cy="3482246"/>
          </a:xfrm>
          <a:prstGeom prst="rect">
            <a:avLst/>
          </a:prstGeom>
          <a:noFill/>
          <a:ln>
            <a:noFill/>
          </a:ln>
        </p:spPr>
      </p:pic>
      <p:sp>
        <p:nvSpPr>
          <p:cNvPr id="164" name="Google Shape;164;p22"/>
          <p:cNvSpPr/>
          <p:nvPr/>
        </p:nvSpPr>
        <p:spPr>
          <a:xfrm>
            <a:off x="4248175" y="963225"/>
            <a:ext cx="1112700" cy="3690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